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86" r:id="rId5"/>
    <p:sldId id="260" r:id="rId6"/>
    <p:sldId id="294" r:id="rId7"/>
    <p:sldId id="287" r:id="rId8"/>
    <p:sldId id="261" r:id="rId9"/>
    <p:sldId id="262" r:id="rId10"/>
    <p:sldId id="288" r:id="rId11"/>
    <p:sldId id="290" r:id="rId12"/>
    <p:sldId id="291" r:id="rId13"/>
    <p:sldId id="292" r:id="rId14"/>
    <p:sldId id="293" r:id="rId15"/>
    <p:sldId id="264" r:id="rId16"/>
    <p:sldId id="295" r:id="rId17"/>
    <p:sldId id="273" r:id="rId18"/>
    <p:sldId id="289" r:id="rId19"/>
    <p:sldId id="296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FD8DC"/>
    <a:srgbClr val="FF6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794" autoAdjust="0"/>
  </p:normalViewPr>
  <p:slideViewPr>
    <p:cSldViewPr snapToGrid="0">
      <p:cViewPr varScale="1">
        <p:scale>
          <a:sx n="86" d="100"/>
          <a:sy n="86" d="100"/>
        </p:scale>
        <p:origin x="-204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7909246991902699"/>
          <c:y val="2.2022837084762104E-2"/>
          <c:w val="0.50739147937165974"/>
          <c:h val="0.94616639823724824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3693-472D-B271-60E5088A92C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693-472D-B271-60E5088A92CC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3693-472D-B271-60E5088A92CC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3693-472D-B271-60E5088A92CC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3693-472D-B271-60E5088A92CC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693-472D-B271-60E5088A92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Standalone EHS management software integrated with other enterprise software</c:v>
                </c:pt>
                <c:pt idx="1">
                  <c:v>Paper-based records process</c:v>
                </c:pt>
                <c:pt idx="2">
                  <c:v>Standalone EHS management software</c:v>
                </c:pt>
                <c:pt idx="3">
                  <c:v>EHS software as part of an enterprise software</c:v>
                </c:pt>
                <c:pt idx="4">
                  <c:v>No defined program in place</c:v>
                </c:pt>
                <c:pt idx="5">
                  <c:v>Spreadsheets, databases, and other homegrown software systems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0.08</c:v>
                </c:pt>
                <c:pt idx="1">
                  <c:v>0.09</c:v>
                </c:pt>
                <c:pt idx="2">
                  <c:v>0.13</c:v>
                </c:pt>
                <c:pt idx="3">
                  <c:v>0.13</c:v>
                </c:pt>
                <c:pt idx="4">
                  <c:v>0.17</c:v>
                </c:pt>
                <c:pt idx="5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693-472D-B271-60E5088A92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92268416"/>
        <c:axId val="392279936"/>
        <c:axId val="0"/>
      </c:bar3DChart>
      <c:catAx>
        <c:axId val="39226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79936"/>
        <c:crosses val="autoZero"/>
        <c:auto val="0"/>
        <c:lblAlgn val="r"/>
        <c:lblOffset val="100"/>
        <c:noMultiLvlLbl val="0"/>
      </c:catAx>
      <c:valAx>
        <c:axId val="3922799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9226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7180707026031614"/>
          <c:y val="0"/>
          <c:w val="0.69804929864201826"/>
          <c:h val="0.9028382485235739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304-483C-85BE-7255E4BC7F0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304-483C-85BE-7255E4BC7F0C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304-483C-85BE-7255E4BC7F0C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304-483C-85BE-7255E4BC7F0C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9304-483C-85BE-7255E4BC7F0C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304-483C-85BE-7255E4BC7F0C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304-483C-85BE-7255E4BC7F0C}"/>
              </c:ext>
            </c:extLst>
          </c:dPt>
          <c:dLbls>
            <c:dLbl>
              <c:idx val="5"/>
              <c:layout>
                <c:manualLayout>
                  <c:x val="-0.24216257520852988"/>
                  <c:y val="-7.34094569492070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304-483C-85BE-7255E4BC7F0C}"/>
                </c:ext>
              </c:extLst>
            </c:dLbl>
            <c:dLbl>
              <c:idx val="6"/>
              <c:layout>
                <c:manualLayout>
                  <c:x val="-0.28721607757290762"/>
                  <c:y val="-4.89396379661380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304-483C-85BE-7255E4BC7F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Lack of talent</c:v>
                </c:pt>
                <c:pt idx="1">
                  <c:v>Lack of executive support</c:v>
                </c:pt>
                <c:pt idx="2">
                  <c:v>Lack of continuous improvement</c:v>
                </c:pt>
                <c:pt idx="3">
                  <c:v>Ineffective metrics program</c:v>
                </c:pt>
                <c:pt idx="4">
                  <c:v>Inadequate ROI justifications for improvement</c:v>
                </c:pt>
                <c:pt idx="5">
                  <c:v>Poor collaboration across departments</c:v>
                </c:pt>
                <c:pt idx="6">
                  <c:v>Disparate systems and data sources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0.12</c:v>
                </c:pt>
                <c:pt idx="1">
                  <c:v>0.17</c:v>
                </c:pt>
                <c:pt idx="2">
                  <c:v>0.28000000000000003</c:v>
                </c:pt>
                <c:pt idx="3">
                  <c:v>0.31</c:v>
                </c:pt>
                <c:pt idx="4">
                  <c:v>0.31</c:v>
                </c:pt>
                <c:pt idx="5">
                  <c:v>0.46</c:v>
                </c:pt>
                <c:pt idx="6">
                  <c:v>0.49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9304-483C-85BE-7255E4BC7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box"/>
        <c:axId val="392381568"/>
        <c:axId val="392383104"/>
        <c:axId val="0"/>
      </c:bar3DChart>
      <c:catAx>
        <c:axId val="392381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383104"/>
        <c:crosses val="autoZero"/>
        <c:auto val="1"/>
        <c:lblAlgn val="ctr"/>
        <c:lblOffset val="100"/>
        <c:noMultiLvlLbl val="0"/>
      </c:catAx>
      <c:valAx>
        <c:axId val="39238310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38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1B271-95D9-43D5-9614-D70DFFF65DB7}" type="doc">
      <dgm:prSet loTypeId="urn:microsoft.com/office/officeart/2005/8/layout/chevron1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DDB7E0F-1107-4FCF-B084-9E9B933061DA}">
      <dgm:prSet/>
      <dgm:spPr/>
      <dgm:t>
        <a:bodyPr/>
        <a:lstStyle/>
        <a:p>
          <a:r>
            <a:rPr lang="en-US"/>
            <a:t>Five (5) year Case Study</a:t>
          </a:r>
        </a:p>
      </dgm:t>
    </dgm:pt>
    <dgm:pt modelId="{4D27C599-CBEA-4AE1-8F30-89A9D14D654A}" type="parTrans" cxnId="{9742FBDA-F8E9-4566-AD34-7B59F820ED36}">
      <dgm:prSet/>
      <dgm:spPr/>
      <dgm:t>
        <a:bodyPr/>
        <a:lstStyle/>
        <a:p>
          <a:endParaRPr lang="en-US"/>
        </a:p>
      </dgm:t>
    </dgm:pt>
    <dgm:pt modelId="{DB39B429-F156-4A48-A86E-890E5A9770E0}" type="sibTrans" cxnId="{9742FBDA-F8E9-4566-AD34-7B59F820ED36}">
      <dgm:prSet/>
      <dgm:spPr/>
      <dgm:t>
        <a:bodyPr/>
        <a:lstStyle/>
        <a:p>
          <a:endParaRPr lang="en-US"/>
        </a:p>
      </dgm:t>
    </dgm:pt>
    <dgm:pt modelId="{3A961383-D7F0-4AD0-935C-138589CD77EB}">
      <dgm:prSet/>
      <dgm:spPr/>
      <dgm:t>
        <a:bodyPr/>
        <a:lstStyle/>
        <a:p>
          <a:r>
            <a:rPr lang="en-US"/>
            <a:t>Suggestions on Strategy </a:t>
          </a:r>
        </a:p>
      </dgm:t>
    </dgm:pt>
    <dgm:pt modelId="{5A4657DF-BEEF-4D47-9E8E-53514A4341FB}" type="parTrans" cxnId="{92CE8F18-6255-45B5-B1D0-7037991377E1}">
      <dgm:prSet/>
      <dgm:spPr/>
      <dgm:t>
        <a:bodyPr/>
        <a:lstStyle/>
        <a:p>
          <a:endParaRPr lang="en-US"/>
        </a:p>
      </dgm:t>
    </dgm:pt>
    <dgm:pt modelId="{AC2C3944-C9A6-4267-8BA2-65972BA84321}" type="sibTrans" cxnId="{92CE8F18-6255-45B5-B1D0-7037991377E1}">
      <dgm:prSet/>
      <dgm:spPr/>
      <dgm:t>
        <a:bodyPr/>
        <a:lstStyle/>
        <a:p>
          <a:endParaRPr lang="en-US"/>
        </a:p>
      </dgm:t>
    </dgm:pt>
    <dgm:pt modelId="{698C3DCD-CB53-41B3-BD85-A2A569F9C4ED}">
      <dgm:prSet/>
      <dgm:spPr/>
      <dgm:t>
        <a:bodyPr/>
        <a:lstStyle/>
        <a:p>
          <a:r>
            <a:rPr lang="en-US"/>
            <a:t>Communication and accountability and why it’s critical</a:t>
          </a:r>
        </a:p>
      </dgm:t>
    </dgm:pt>
    <dgm:pt modelId="{B4E0DCA3-0CC6-4673-8C50-110AB2AC2C8F}" type="parTrans" cxnId="{CE79323C-FA2C-4B2E-9609-B9C2538C7727}">
      <dgm:prSet/>
      <dgm:spPr/>
      <dgm:t>
        <a:bodyPr/>
        <a:lstStyle/>
        <a:p>
          <a:endParaRPr lang="en-US"/>
        </a:p>
      </dgm:t>
    </dgm:pt>
    <dgm:pt modelId="{0ADDE9A2-B36F-42CD-9BE4-17C4B9ED43BD}" type="sibTrans" cxnId="{CE79323C-FA2C-4B2E-9609-B9C2538C7727}">
      <dgm:prSet/>
      <dgm:spPr/>
      <dgm:t>
        <a:bodyPr/>
        <a:lstStyle/>
        <a:p>
          <a:endParaRPr lang="en-US"/>
        </a:p>
      </dgm:t>
    </dgm:pt>
    <dgm:pt modelId="{67C76ACD-5F99-45F3-8A5E-2933C2CBA7C5}">
      <dgm:prSet/>
      <dgm:spPr/>
      <dgm:t>
        <a:bodyPr/>
        <a:lstStyle/>
        <a:p>
          <a:r>
            <a:rPr lang="en-US"/>
            <a:t>Live Demo of typical EHS Management System</a:t>
          </a:r>
        </a:p>
      </dgm:t>
    </dgm:pt>
    <dgm:pt modelId="{5DD69C35-1DC6-41C6-B5C9-A9FC8B8D7D65}" type="parTrans" cxnId="{93F9D854-69E2-4F90-8B36-62E4E8FF9894}">
      <dgm:prSet/>
      <dgm:spPr/>
      <dgm:t>
        <a:bodyPr/>
        <a:lstStyle/>
        <a:p>
          <a:endParaRPr lang="en-US"/>
        </a:p>
      </dgm:t>
    </dgm:pt>
    <dgm:pt modelId="{DBC059B5-B93C-4A5C-8143-4E82D398BF82}" type="sibTrans" cxnId="{93F9D854-69E2-4F90-8B36-62E4E8FF9894}">
      <dgm:prSet/>
      <dgm:spPr/>
      <dgm:t>
        <a:bodyPr/>
        <a:lstStyle/>
        <a:p>
          <a:endParaRPr lang="en-US"/>
        </a:p>
      </dgm:t>
    </dgm:pt>
    <dgm:pt modelId="{93826BC8-6DF3-41BA-917A-6081722A976E}" type="pres">
      <dgm:prSet presAssocID="{F611B271-95D9-43D5-9614-D70DFFF65D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B50585-DE14-475A-80EB-EC4282D34F12}" type="pres">
      <dgm:prSet presAssocID="{EDDB7E0F-1107-4FCF-B084-9E9B933061D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353CB-413D-4850-90A0-F28D4834FCDA}" type="pres">
      <dgm:prSet presAssocID="{DB39B429-F156-4A48-A86E-890E5A9770E0}" presName="parTxOnlySpace" presStyleCnt="0"/>
      <dgm:spPr/>
    </dgm:pt>
    <dgm:pt modelId="{3A83219A-64D4-434C-BC65-F30B7A757C99}" type="pres">
      <dgm:prSet presAssocID="{3A961383-D7F0-4AD0-935C-138589CD77E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F8C2E3-67DB-407D-AA9D-2547FC9D0FC0}" type="pres">
      <dgm:prSet presAssocID="{AC2C3944-C9A6-4267-8BA2-65972BA84321}" presName="parTxOnlySpace" presStyleCnt="0"/>
      <dgm:spPr/>
    </dgm:pt>
    <dgm:pt modelId="{3FA639BF-F687-4EE6-ADC5-4AAECD7F50A6}" type="pres">
      <dgm:prSet presAssocID="{698C3DCD-CB53-41B3-BD85-A2A569F9C4E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6B1BF8-2048-49CC-BBFD-937A58FF212E}" type="pres">
      <dgm:prSet presAssocID="{0ADDE9A2-B36F-42CD-9BE4-17C4B9ED43BD}" presName="parTxOnlySpace" presStyleCnt="0"/>
      <dgm:spPr/>
    </dgm:pt>
    <dgm:pt modelId="{970DAA0E-96AD-4610-BF0E-2023324F2333}" type="pres">
      <dgm:prSet presAssocID="{67C76ACD-5F99-45F3-8A5E-2933C2CBA7C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79323C-FA2C-4B2E-9609-B9C2538C7727}" srcId="{F611B271-95D9-43D5-9614-D70DFFF65DB7}" destId="{698C3DCD-CB53-41B3-BD85-A2A569F9C4ED}" srcOrd="2" destOrd="0" parTransId="{B4E0DCA3-0CC6-4673-8C50-110AB2AC2C8F}" sibTransId="{0ADDE9A2-B36F-42CD-9BE4-17C4B9ED43BD}"/>
    <dgm:cxn modelId="{0EF32BB2-F7E2-4CB1-92EC-37344D528E2D}" type="presOf" srcId="{EDDB7E0F-1107-4FCF-B084-9E9B933061DA}" destId="{2AB50585-DE14-475A-80EB-EC4282D34F12}" srcOrd="0" destOrd="0" presId="urn:microsoft.com/office/officeart/2005/8/layout/chevron1"/>
    <dgm:cxn modelId="{348815E1-D27E-432A-B753-5649A198803B}" type="presOf" srcId="{67C76ACD-5F99-45F3-8A5E-2933C2CBA7C5}" destId="{970DAA0E-96AD-4610-BF0E-2023324F2333}" srcOrd="0" destOrd="0" presId="urn:microsoft.com/office/officeart/2005/8/layout/chevron1"/>
    <dgm:cxn modelId="{D951853D-36AC-4D15-8B0E-4404147050E3}" type="presOf" srcId="{698C3DCD-CB53-41B3-BD85-A2A569F9C4ED}" destId="{3FA639BF-F687-4EE6-ADC5-4AAECD7F50A6}" srcOrd="0" destOrd="0" presId="urn:microsoft.com/office/officeart/2005/8/layout/chevron1"/>
    <dgm:cxn modelId="{9742FBDA-F8E9-4566-AD34-7B59F820ED36}" srcId="{F611B271-95D9-43D5-9614-D70DFFF65DB7}" destId="{EDDB7E0F-1107-4FCF-B084-9E9B933061DA}" srcOrd="0" destOrd="0" parTransId="{4D27C599-CBEA-4AE1-8F30-89A9D14D654A}" sibTransId="{DB39B429-F156-4A48-A86E-890E5A9770E0}"/>
    <dgm:cxn modelId="{05EB9698-49D9-43C4-952A-0383250DF0C4}" type="presOf" srcId="{F611B271-95D9-43D5-9614-D70DFFF65DB7}" destId="{93826BC8-6DF3-41BA-917A-6081722A976E}" srcOrd="0" destOrd="0" presId="urn:microsoft.com/office/officeart/2005/8/layout/chevron1"/>
    <dgm:cxn modelId="{93F9D854-69E2-4F90-8B36-62E4E8FF9894}" srcId="{F611B271-95D9-43D5-9614-D70DFFF65DB7}" destId="{67C76ACD-5F99-45F3-8A5E-2933C2CBA7C5}" srcOrd="3" destOrd="0" parTransId="{5DD69C35-1DC6-41C6-B5C9-A9FC8B8D7D65}" sibTransId="{DBC059B5-B93C-4A5C-8143-4E82D398BF82}"/>
    <dgm:cxn modelId="{92CE8F18-6255-45B5-B1D0-7037991377E1}" srcId="{F611B271-95D9-43D5-9614-D70DFFF65DB7}" destId="{3A961383-D7F0-4AD0-935C-138589CD77EB}" srcOrd="1" destOrd="0" parTransId="{5A4657DF-BEEF-4D47-9E8E-53514A4341FB}" sibTransId="{AC2C3944-C9A6-4267-8BA2-65972BA84321}"/>
    <dgm:cxn modelId="{C04CCDDC-1D68-41F8-9840-8ED451A5E67C}" type="presOf" srcId="{3A961383-D7F0-4AD0-935C-138589CD77EB}" destId="{3A83219A-64D4-434C-BC65-F30B7A757C99}" srcOrd="0" destOrd="0" presId="urn:microsoft.com/office/officeart/2005/8/layout/chevron1"/>
    <dgm:cxn modelId="{338540D2-D87F-47E5-B61F-88AD8F50A910}" type="presParOf" srcId="{93826BC8-6DF3-41BA-917A-6081722A976E}" destId="{2AB50585-DE14-475A-80EB-EC4282D34F12}" srcOrd="0" destOrd="0" presId="urn:microsoft.com/office/officeart/2005/8/layout/chevron1"/>
    <dgm:cxn modelId="{6522AD5E-27AA-451B-B95E-F7BD02D070E9}" type="presParOf" srcId="{93826BC8-6DF3-41BA-917A-6081722A976E}" destId="{CA7353CB-413D-4850-90A0-F28D4834FCDA}" srcOrd="1" destOrd="0" presId="urn:microsoft.com/office/officeart/2005/8/layout/chevron1"/>
    <dgm:cxn modelId="{87B36420-8B5B-46BB-A30B-C0D4C4BFB9BB}" type="presParOf" srcId="{93826BC8-6DF3-41BA-917A-6081722A976E}" destId="{3A83219A-64D4-434C-BC65-F30B7A757C99}" srcOrd="2" destOrd="0" presId="urn:microsoft.com/office/officeart/2005/8/layout/chevron1"/>
    <dgm:cxn modelId="{93C0B7BD-FF15-45F2-B18B-9202817025D2}" type="presParOf" srcId="{93826BC8-6DF3-41BA-917A-6081722A976E}" destId="{ECF8C2E3-67DB-407D-AA9D-2547FC9D0FC0}" srcOrd="3" destOrd="0" presId="urn:microsoft.com/office/officeart/2005/8/layout/chevron1"/>
    <dgm:cxn modelId="{4BD5CE93-5C69-4A74-B17E-DB03C098BC63}" type="presParOf" srcId="{93826BC8-6DF3-41BA-917A-6081722A976E}" destId="{3FA639BF-F687-4EE6-ADC5-4AAECD7F50A6}" srcOrd="4" destOrd="0" presId="urn:microsoft.com/office/officeart/2005/8/layout/chevron1"/>
    <dgm:cxn modelId="{ACAE36C9-D444-40E2-B991-DFEE36FA6C6E}" type="presParOf" srcId="{93826BC8-6DF3-41BA-917A-6081722A976E}" destId="{636B1BF8-2048-49CC-BBFD-937A58FF212E}" srcOrd="5" destOrd="0" presId="urn:microsoft.com/office/officeart/2005/8/layout/chevron1"/>
    <dgm:cxn modelId="{90913E7C-C6D5-4856-BAAC-7739D6D2AB52}" type="presParOf" srcId="{93826BC8-6DF3-41BA-917A-6081722A976E}" destId="{970DAA0E-96AD-4610-BF0E-2023324F233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50585-DE14-475A-80EB-EC4282D34F12}">
      <dsp:nvSpPr>
        <dsp:cNvPr id="0" name=""/>
        <dsp:cNvSpPr/>
      </dsp:nvSpPr>
      <dsp:spPr>
        <a:xfrm>
          <a:off x="4694" y="1019197"/>
          <a:ext cx="2732424" cy="109296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Five (5) year Case Study</a:t>
          </a:r>
        </a:p>
      </dsp:txBody>
      <dsp:txXfrm>
        <a:off x="551179" y="1019197"/>
        <a:ext cx="1639455" cy="1092969"/>
      </dsp:txXfrm>
    </dsp:sp>
    <dsp:sp modelId="{3A83219A-64D4-434C-BC65-F30B7A757C99}">
      <dsp:nvSpPr>
        <dsp:cNvPr id="0" name=""/>
        <dsp:cNvSpPr/>
      </dsp:nvSpPr>
      <dsp:spPr>
        <a:xfrm>
          <a:off x="2463876" y="1019197"/>
          <a:ext cx="2732424" cy="1092969"/>
        </a:xfrm>
        <a:prstGeom prst="chevron">
          <a:avLst/>
        </a:prstGeom>
        <a:solidFill>
          <a:schemeClr val="accent2">
            <a:hueOff val="404814"/>
            <a:satOff val="-9212"/>
            <a:lumOff val="-68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Suggestions on Strategy </a:t>
          </a:r>
        </a:p>
      </dsp:txBody>
      <dsp:txXfrm>
        <a:off x="3010361" y="1019197"/>
        <a:ext cx="1639455" cy="1092969"/>
      </dsp:txXfrm>
    </dsp:sp>
    <dsp:sp modelId="{3FA639BF-F687-4EE6-ADC5-4AAECD7F50A6}">
      <dsp:nvSpPr>
        <dsp:cNvPr id="0" name=""/>
        <dsp:cNvSpPr/>
      </dsp:nvSpPr>
      <dsp:spPr>
        <a:xfrm>
          <a:off x="4923058" y="1019197"/>
          <a:ext cx="2732424" cy="1092969"/>
        </a:xfrm>
        <a:prstGeom prst="chevron">
          <a:avLst/>
        </a:prstGeom>
        <a:solidFill>
          <a:schemeClr val="accent2">
            <a:hueOff val="809629"/>
            <a:satOff val="-18424"/>
            <a:lumOff val="-137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Communication and accountability and why it’s critical</a:t>
          </a:r>
        </a:p>
      </dsp:txBody>
      <dsp:txXfrm>
        <a:off x="5469543" y="1019197"/>
        <a:ext cx="1639455" cy="1092969"/>
      </dsp:txXfrm>
    </dsp:sp>
    <dsp:sp modelId="{970DAA0E-96AD-4610-BF0E-2023324F2333}">
      <dsp:nvSpPr>
        <dsp:cNvPr id="0" name=""/>
        <dsp:cNvSpPr/>
      </dsp:nvSpPr>
      <dsp:spPr>
        <a:xfrm>
          <a:off x="7382241" y="1019197"/>
          <a:ext cx="2732424" cy="1092969"/>
        </a:xfrm>
        <a:prstGeom prst="chevron">
          <a:avLst/>
        </a:prstGeom>
        <a:solidFill>
          <a:schemeClr val="accent2">
            <a:hueOff val="1214443"/>
            <a:satOff val="-27636"/>
            <a:lumOff val="-205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Live Demo of typical EHS Management System</a:t>
          </a:r>
        </a:p>
      </dsp:txBody>
      <dsp:txXfrm>
        <a:off x="7928726" y="1019197"/>
        <a:ext cx="1639455" cy="1092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2018/10/18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ZA" smtClean="0"/>
              <a:t>2018/10/18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ZA" smtClean="0"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</a:t>
            </a:r>
            <a:br>
              <a:rPr lang="en-ZA" dirty="0"/>
            </a:br>
            <a:r>
              <a:rPr lang="en-ZA" dirty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ZA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ZA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1 Title</a:t>
            </a:r>
            <a:endParaRPr lang="en-Z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2 Title</a:t>
            </a:r>
            <a:endParaRPr lang="en-Z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3 Title</a:t>
            </a:r>
            <a:endParaRPr lang="en-Z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=""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5" name="Text Placeholder 10">
            <a:extLst>
              <a:ext uri="{FF2B5EF4-FFF2-40B4-BE49-F238E27FC236}">
                <a16:creationId xmlns=""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=""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=""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8" name="Text Placeholder 10">
            <a:extLst>
              <a:ext uri="{FF2B5EF4-FFF2-40B4-BE49-F238E27FC236}">
                <a16:creationId xmlns=""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20" name="Text Placeholder 10">
            <a:extLst>
              <a:ext uri="{FF2B5EF4-FFF2-40B4-BE49-F238E27FC236}">
                <a16:creationId xmlns=""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1" name="Text Placeholder 10">
            <a:extLst>
              <a:ext uri="{FF2B5EF4-FFF2-40B4-BE49-F238E27FC236}">
                <a16:creationId xmlns=""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2" name="Text Placeholder 10">
            <a:extLst>
              <a:ext uri="{FF2B5EF4-FFF2-40B4-BE49-F238E27FC236}">
                <a16:creationId xmlns=""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3" name="Text Placeholder 10">
            <a:extLst>
              <a:ext uri="{FF2B5EF4-FFF2-40B4-BE49-F238E27FC236}">
                <a16:creationId xmlns=""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4" name="Text Placeholder 10">
            <a:extLst>
              <a:ext uri="{FF2B5EF4-FFF2-40B4-BE49-F238E27FC236}">
                <a16:creationId xmlns=""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5" name="Text Placeholder 10">
            <a:extLst>
              <a:ext uri="{FF2B5EF4-FFF2-40B4-BE49-F238E27FC236}">
                <a16:creationId xmlns=""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=""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=""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=""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9" name="Text Placeholder 10">
            <a:extLst>
              <a:ext uri="{FF2B5EF4-FFF2-40B4-BE49-F238E27FC236}">
                <a16:creationId xmlns=""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0" name="Text Placeholder 10">
            <a:extLst>
              <a:ext uri="{FF2B5EF4-FFF2-40B4-BE49-F238E27FC236}">
                <a16:creationId xmlns=""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1" name="Text Placeholder 10">
            <a:extLst>
              <a:ext uri="{FF2B5EF4-FFF2-40B4-BE49-F238E27FC236}">
                <a16:creationId xmlns=""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2" name="Text Placeholder 10">
            <a:extLst>
              <a:ext uri="{FF2B5EF4-FFF2-40B4-BE49-F238E27FC236}">
                <a16:creationId xmlns=""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3" name="Text Placeholder 10">
            <a:extLst>
              <a:ext uri="{FF2B5EF4-FFF2-40B4-BE49-F238E27FC236}">
                <a16:creationId xmlns=""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4" name="Text Placeholder 10">
            <a:extLst>
              <a:ext uri="{FF2B5EF4-FFF2-40B4-BE49-F238E27FC236}">
                <a16:creationId xmlns=""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5" name="Text Placeholder 10">
            <a:extLst>
              <a:ext uri="{FF2B5EF4-FFF2-40B4-BE49-F238E27FC236}">
                <a16:creationId xmlns=""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6" name="Text Placeholder 10">
            <a:extLst>
              <a:ext uri="{FF2B5EF4-FFF2-40B4-BE49-F238E27FC236}">
                <a16:creationId xmlns=""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7" name="Text Placeholder 10">
            <a:extLst>
              <a:ext uri="{FF2B5EF4-FFF2-40B4-BE49-F238E27FC236}">
                <a16:creationId xmlns=""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3">
            <a:extLst>
              <a:ext uri="{FF2B5EF4-FFF2-40B4-BE49-F238E27FC236}">
                <a16:creationId xmlns=""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41" name="Text Placeholder 36">
            <a:extLst>
              <a:ext uri="{FF2B5EF4-FFF2-40B4-BE49-F238E27FC236}">
                <a16:creationId xmlns=""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=""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=""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=""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=""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=""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43" name="Text Placeholder 8">
            <a:extLst>
              <a:ext uri="{FF2B5EF4-FFF2-40B4-BE49-F238E27FC236}">
                <a16:creationId xmlns=""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5" name="Text Placeholder 8">
            <a:extLst>
              <a:ext uri="{FF2B5EF4-FFF2-40B4-BE49-F238E27FC236}">
                <a16:creationId xmlns=""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=""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47" name="Text Placeholder 8">
            <a:extLst>
              <a:ext uri="{FF2B5EF4-FFF2-40B4-BE49-F238E27FC236}">
                <a16:creationId xmlns=""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9" name="Text Placeholder 8">
            <a:extLst>
              <a:ext uri="{FF2B5EF4-FFF2-40B4-BE49-F238E27FC236}">
                <a16:creationId xmlns=""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=""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51" name="Text Placeholder 8">
            <a:extLst>
              <a:ext uri="{FF2B5EF4-FFF2-40B4-BE49-F238E27FC236}">
                <a16:creationId xmlns=""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ZA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ZA" dirty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=""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=""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=""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=""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=""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=""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=""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6" name="Text Placeholder 8">
            <a:extLst>
              <a:ext uri="{FF2B5EF4-FFF2-40B4-BE49-F238E27FC236}">
                <a16:creationId xmlns=""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37" name="Text Placeholder 10">
            <a:extLst>
              <a:ext uri="{FF2B5EF4-FFF2-40B4-BE49-F238E27FC236}">
                <a16:creationId xmlns=""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40" name="Text Placeholder 8">
            <a:extLst>
              <a:ext uri="{FF2B5EF4-FFF2-40B4-BE49-F238E27FC236}">
                <a16:creationId xmlns=""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=""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2" name="Text Placeholder 8">
            <a:extLst>
              <a:ext uri="{FF2B5EF4-FFF2-40B4-BE49-F238E27FC236}">
                <a16:creationId xmlns=""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=""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7" name="Text Placeholder 8">
            <a:extLst>
              <a:ext uri="{FF2B5EF4-FFF2-40B4-BE49-F238E27FC236}">
                <a16:creationId xmlns=""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=""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9" name="Text Placeholder 8">
            <a:extLst>
              <a:ext uri="{FF2B5EF4-FFF2-40B4-BE49-F238E27FC236}">
                <a16:creationId xmlns=""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=""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=""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br>
              <a:rPr lang="en-US" dirty="0"/>
            </a:br>
            <a:r>
              <a:rPr lang="en-US" dirty="0"/>
              <a:t>You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</a:t>
            </a:r>
            <a:endParaRPr lang="en-ZA" dirty="0"/>
          </a:p>
        </p:txBody>
      </p:sp>
      <p:sp>
        <p:nvSpPr>
          <p:cNvPr id="13" name="Text Placeholder 10">
            <a:extLst>
              <a:ext uri="{FF2B5EF4-FFF2-40B4-BE49-F238E27FC236}">
                <a16:creationId xmlns=""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15" name="Text Placeholder 15">
            <a:extLst>
              <a:ext uri="{FF2B5EF4-FFF2-40B4-BE49-F238E27FC236}">
                <a16:creationId xmlns=""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3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7A36792-96CC-48F8-887F-7C164D718A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or Drag &amp; Drop Your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or Drag &amp; Drop Your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5" name="Picture 4" descr="A picture containing clipart&#10;&#10;Description generated with high confidence">
            <a:extLst>
              <a:ext uri="{FF2B5EF4-FFF2-40B4-BE49-F238E27FC236}">
                <a16:creationId xmlns="" xmlns:a16="http://schemas.microsoft.com/office/drawing/2014/main" id="{F120C0EE-BA06-4CD4-8CC1-300539C6B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1721" y="6365893"/>
            <a:ext cx="1014479" cy="3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=""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76" name="Freeform: Shape 275">
            <a:extLst>
              <a:ext uri="{FF2B5EF4-FFF2-40B4-BE49-F238E27FC236}">
                <a16:creationId xmlns=""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=""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=""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187" name="Freeform: Shape 186">
            <a:extLst>
              <a:ext uri="{FF2B5EF4-FFF2-40B4-BE49-F238E27FC236}">
                <a16:creationId xmlns=""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42" name="Freeform: Shape 241">
            <a:extLst>
              <a:ext uri="{FF2B5EF4-FFF2-40B4-BE49-F238E27FC236}">
                <a16:creationId xmlns=""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74" name="Freeform: Shape 273">
            <a:extLst>
              <a:ext uri="{FF2B5EF4-FFF2-40B4-BE49-F238E27FC236}">
                <a16:creationId xmlns=""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=""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8" name="Text Placeholder 10">
            <a:extLst>
              <a:ext uri="{FF2B5EF4-FFF2-40B4-BE49-F238E27FC236}">
                <a16:creationId xmlns=""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8" name="Picture Placeholder 15">
            <a:extLst>
              <a:ext uri="{FF2B5EF4-FFF2-40B4-BE49-F238E27FC236}">
                <a16:creationId xmlns=""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=""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=""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=""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=""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=""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=""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=""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5" name="Text Placeholder 8">
            <a:extLst>
              <a:ext uri="{FF2B5EF4-FFF2-40B4-BE49-F238E27FC236}">
                <a16:creationId xmlns=""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=""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=""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=""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=""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=""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=""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6" name="Text Placeholder 8">
            <a:extLst>
              <a:ext uri="{FF2B5EF4-FFF2-40B4-BE49-F238E27FC236}">
                <a16:creationId xmlns=""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8" name="Text Placeholder 10">
            <a:extLst>
              <a:ext uri="{FF2B5EF4-FFF2-40B4-BE49-F238E27FC236}">
                <a16:creationId xmlns=""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=""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=""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2" name="Picture Placeholder 15">
            <a:extLst>
              <a:ext uri="{FF2B5EF4-FFF2-40B4-BE49-F238E27FC236}">
                <a16:creationId xmlns=""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=""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=""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=""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=""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6" name="Text Placeholder 8">
            <a:extLst>
              <a:ext uri="{FF2B5EF4-FFF2-40B4-BE49-F238E27FC236}">
                <a16:creationId xmlns=""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=""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5" name="Picture Placeholder 15">
            <a:extLst>
              <a:ext uri="{FF2B5EF4-FFF2-40B4-BE49-F238E27FC236}">
                <a16:creationId xmlns=""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8" name="Text Placeholder 8">
            <a:extLst>
              <a:ext uri="{FF2B5EF4-FFF2-40B4-BE49-F238E27FC236}">
                <a16:creationId xmlns=""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6" name="Picture Placeholder 15">
            <a:extLst>
              <a:ext uri="{FF2B5EF4-FFF2-40B4-BE49-F238E27FC236}">
                <a16:creationId xmlns=""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20" name="Text Placeholder 8">
            <a:extLst>
              <a:ext uri="{FF2B5EF4-FFF2-40B4-BE49-F238E27FC236}">
                <a16:creationId xmlns=""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3" name="Picture Placeholder 15">
            <a:extLst>
              <a:ext uri="{FF2B5EF4-FFF2-40B4-BE49-F238E27FC236}">
                <a16:creationId xmlns=""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6" name="Text Placeholder 8">
            <a:extLst>
              <a:ext uri="{FF2B5EF4-FFF2-40B4-BE49-F238E27FC236}">
                <a16:creationId xmlns=""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=""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=""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8" name="Text Placeholder 8">
            <a:extLst>
              <a:ext uri="{FF2B5EF4-FFF2-40B4-BE49-F238E27FC236}">
                <a16:creationId xmlns=""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=""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7" name="Picture Placeholder 15">
            <a:extLst>
              <a:ext uri="{FF2B5EF4-FFF2-40B4-BE49-F238E27FC236}">
                <a16:creationId xmlns=""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25" name="Text Placeholder 8">
            <a:extLst>
              <a:ext uri="{FF2B5EF4-FFF2-40B4-BE49-F238E27FC236}">
                <a16:creationId xmlns=""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=""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8" name="Picture Placeholder 15">
            <a:extLst>
              <a:ext uri="{FF2B5EF4-FFF2-40B4-BE49-F238E27FC236}">
                <a16:creationId xmlns=""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27" name="Text Placeholder 8">
            <a:extLst>
              <a:ext uri="{FF2B5EF4-FFF2-40B4-BE49-F238E27FC236}">
                <a16:creationId xmlns=""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=""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1" name="Title 1">
            <a:extLst>
              <a:ext uri="{FF2B5EF4-FFF2-40B4-BE49-F238E27FC236}">
                <a16:creationId xmlns=""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52" name="Subtitle 2">
            <a:extLst>
              <a:ext uri="{FF2B5EF4-FFF2-40B4-BE49-F238E27FC236}">
                <a16:creationId xmlns=""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=""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8" name="Text Placeholder 9">
            <a:extLst>
              <a:ext uri="{FF2B5EF4-FFF2-40B4-BE49-F238E27FC236}">
                <a16:creationId xmlns=""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ZA" dirty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=""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11" name="Text Placeholder 9">
            <a:extLst>
              <a:ext uri="{FF2B5EF4-FFF2-40B4-BE49-F238E27FC236}">
                <a16:creationId xmlns=""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4" name="Text Placeholder 5">
            <a:extLst>
              <a:ext uri="{FF2B5EF4-FFF2-40B4-BE49-F238E27FC236}">
                <a16:creationId xmlns=""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=""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15" name="Text Placeholder 9">
            <a:extLst>
              <a:ext uri="{FF2B5EF4-FFF2-40B4-BE49-F238E27FC236}">
                <a16:creationId xmlns=""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grpSp>
        <p:nvGrpSpPr>
          <p:cNvPr id="192" name="Group 191">
            <a:extLst>
              <a:ext uri="{FF2B5EF4-FFF2-40B4-BE49-F238E27FC236}">
                <a16:creationId xmlns=""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=""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=""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light&#10;&#10;Description generated with high confidence">
            <a:extLst>
              <a:ext uri="{FF2B5EF4-FFF2-40B4-BE49-F238E27FC236}">
                <a16:creationId xmlns="" xmlns:a16="http://schemas.microsoft.com/office/drawing/2014/main" id="{01358C67-F5FD-427C-8103-A7764FF82A05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0493245" y="6365893"/>
            <a:ext cx="987555" cy="2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svg"/><Relationship Id="rId5" Type="http://schemas.openxmlformats.org/officeDocument/2006/relationships/image" Target="../media/image23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Logo Backdrop">
            <a:extLst>
              <a:ext uri="{FF2B5EF4-FFF2-40B4-BE49-F238E27FC236}">
                <a16:creationId xmlns="" xmlns:a16="http://schemas.microsoft.com/office/drawing/2014/main" id="{F4E224D4-CF4C-4EC1-B54B-3738143F6391}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7000">
                <a:schemeClr val="accent1">
                  <a:lumMod val="5000"/>
                  <a:lumOff val="95000"/>
                </a:schemeClr>
              </a:gs>
              <a:gs pos="71000">
                <a:srgbClr val="C2C9D6"/>
              </a:gs>
              <a:gs pos="13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312310" y="3133725"/>
            <a:ext cx="4957939" cy="2078700"/>
          </a:xfrm>
        </p:spPr>
        <p:txBody>
          <a:bodyPr/>
          <a:lstStyle/>
          <a:p>
            <a:r>
              <a:rPr lang="en-ZA" dirty="0"/>
              <a:t>Systems &amp; Lasting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62168" y="5428423"/>
            <a:ext cx="6708082" cy="1048939"/>
          </a:xfrm>
        </p:spPr>
        <p:txBody>
          <a:bodyPr/>
          <a:lstStyle/>
          <a:p>
            <a:r>
              <a:rPr lang="en-ZA" dirty="0"/>
              <a:t>Tools | ANALYSIS |accountability | Communication </a:t>
            </a:r>
            <a:endParaRPr lang="en-ZA" noProof="1"/>
          </a:p>
          <a:p>
            <a:endParaRPr lang="en-ZA" dirty="0"/>
          </a:p>
        </p:txBody>
      </p:sp>
      <p:pic>
        <p:nvPicPr>
          <p:cNvPr id="5" name="Picture 4" descr="A close up of a light&#10;&#10;Description generated with high confidence">
            <a:extLst>
              <a:ext uri="{FF2B5EF4-FFF2-40B4-BE49-F238E27FC236}">
                <a16:creationId xmlns="" xmlns:a16="http://schemas.microsoft.com/office/drawing/2014/main" id="{5379EE0E-495B-406E-B8E6-FE9BC0ED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416" y="1415500"/>
            <a:ext cx="1570964" cy="4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26317F6-E1FE-4976-979A-960525564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3200" b="1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2B5794-BF70-487A-850D-D5109A0B6E4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1999" y="2327420"/>
            <a:ext cx="4793144" cy="1101580"/>
          </a:xfrm>
          <a:noFill/>
          <a:ln>
            <a:noFill/>
          </a:ln>
        </p:spPr>
        <p:txBody>
          <a:bodyPr/>
          <a:lstStyle/>
          <a:p>
            <a:r>
              <a:rPr lang="en-US" dirty="0"/>
              <a:t>Integration Transition</a:t>
            </a:r>
          </a:p>
          <a:p>
            <a:r>
              <a:rPr lang="en-US" dirty="0"/>
              <a:t>Mobile version yet to be deployed completely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DCE9592-3FC7-4276-B72C-334AE3507B3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99833" y="759540"/>
            <a:ext cx="4903596" cy="720000"/>
          </a:xfrm>
        </p:spPr>
        <p:txBody>
          <a:bodyPr/>
          <a:lstStyle/>
          <a:p>
            <a:pPr algn="l"/>
            <a:r>
              <a:rPr lang="en-US" sz="3200" b="1" dirty="0"/>
              <a:t>Benefits Year 4 to present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35022F9-B4BA-4D12-9873-E845699811F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9833" y="1191540"/>
            <a:ext cx="5275385" cy="3954020"/>
          </a:xfrm>
          <a:noFill/>
          <a:ln>
            <a:noFill/>
          </a:ln>
        </p:spPr>
        <p:txBody>
          <a:bodyPr/>
          <a:lstStyle/>
          <a:p>
            <a:r>
              <a:rPr lang="en-US" dirty="0"/>
              <a:t>Accepted and adopted System for all EHS related compliance </a:t>
            </a:r>
          </a:p>
          <a:p>
            <a:r>
              <a:rPr lang="en-US" dirty="0"/>
              <a:t>Accountability and visibility on Gaps and Successes at all levels (COO to users)</a:t>
            </a:r>
          </a:p>
          <a:p>
            <a:r>
              <a:rPr lang="en-US" dirty="0"/>
              <a:t>Users are ENGAGED and asking for more ways within Intelex to make daily tasks and EHS compliance more efficient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Over $1.3M reduction in Claims over 4 years</a:t>
            </a:r>
          </a:p>
          <a:p>
            <a:r>
              <a:rPr lang="en-US" dirty="0"/>
              <a:t>EHS Programs at both Corp &amp; facility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94036A69-7E88-49BB-A0BE-0DFD238A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Year Case Study – Year 4 to present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2C3CDD9-8045-4327-8BC9-7EABFA16021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08D756A-570D-4289-93B2-5667BE7AFC4B}"/>
              </a:ext>
            </a:extLst>
          </p:cNvPr>
          <p:cNvSpPr/>
          <p:nvPr/>
        </p:nvSpPr>
        <p:spPr>
          <a:xfrm>
            <a:off x="5596932" y="5003782"/>
            <a:ext cx="6772589" cy="1062059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4DA6DC5-029E-49BF-B3E3-AA3783A25FA6}"/>
              </a:ext>
            </a:extLst>
          </p:cNvPr>
          <p:cNvSpPr txBox="1"/>
          <p:nvPr/>
        </p:nvSpPr>
        <p:spPr>
          <a:xfrm>
            <a:off x="5727561" y="5073146"/>
            <a:ext cx="479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Systems implemented:  </a:t>
            </a:r>
            <a:r>
              <a:rPr lang="en-US" dirty="0">
                <a:solidFill>
                  <a:schemeClr val="bg1"/>
                </a:solidFill>
              </a:rPr>
              <a:t>Waste Management, Sustainability key Indicators, nonconformances</a:t>
            </a:r>
          </a:p>
        </p:txBody>
      </p:sp>
    </p:spTree>
    <p:extLst>
      <p:ext uri="{BB962C8B-B14F-4D97-AF65-F5344CB8AC3E}">
        <p14:creationId xmlns:p14="http://schemas.microsoft.com/office/powerpoint/2010/main" val="1387061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A27128C3-EAB3-4D73-A7AF-431B01B9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Results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7D9AF2C6-F35B-488C-A460-99AC1CB31A9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3243487-609C-4F52-8C66-97A8CD0D0D9F}"/>
              </a:ext>
            </a:extLst>
          </p:cNvPr>
          <p:cNvSpPr txBox="1">
            <a:spLocks/>
          </p:cNvSpPr>
          <p:nvPr/>
        </p:nvSpPr>
        <p:spPr>
          <a:xfrm>
            <a:off x="228599" y="1204623"/>
            <a:ext cx="10347866" cy="5001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marR="0" lvl="0" indent="0" algn="l" defTabSz="91440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67" dirty="0">
                <a:solidFill>
                  <a:srgbClr val="94B6D2">
                    <a:lumMod val="75000"/>
                  </a:srgbClr>
                </a:solidFill>
                <a:latin typeface="Corbel" panose="020B0503020204020204"/>
              </a:rPr>
              <a:t>EHS Management Software</a:t>
            </a: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srgbClr val="94B6D2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integral part in driving </a:t>
            </a:r>
            <a:b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srgbClr val="94B6D2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srgbClr val="94B6D2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measurable improvements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94B6D2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</a:t>
            </a:r>
          </a:p>
          <a:p>
            <a:pPr marL="842412" marR="0" lvl="1" indent="-309026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Significant decrease in cost of claims 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81%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  <a:p>
            <a:pPr marL="1114030" marR="0" lvl="2" indent="-3429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2014 claims were $1M - down to $200K in 2016</a:t>
            </a:r>
          </a:p>
          <a:p>
            <a:pPr marL="842412" marR="0" lvl="1" indent="-309026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842412" marR="0" lvl="1" indent="-309026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Steady decrease in OSHA rates</a:t>
            </a:r>
          </a:p>
          <a:p>
            <a:pPr marL="1080156" marR="0" lvl="2" indent="-309026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Since adoption in 2013, OSHA rates reduced each year.</a:t>
            </a:r>
          </a:p>
          <a:p>
            <a:pPr marL="1080156" marR="0" lvl="2" indent="-309026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2016 decreased 23% from 2015</a:t>
            </a:r>
          </a:p>
          <a:p>
            <a:pPr marL="842412" marR="0" lvl="1" indent="-309026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842412" marR="0" lvl="1" indent="-309026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42412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Change in Safety Culture through all facilities</a:t>
            </a:r>
          </a:p>
          <a:p>
            <a:pPr marL="1144588" marR="0" lvl="4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System brings visibility and accountability –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COMMUNICATION!</a:t>
            </a:r>
          </a:p>
          <a:p>
            <a:pPr marL="1144588" marR="0" lvl="4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Ease of reporting – timely results on tracking and communicating KPIs</a:t>
            </a:r>
          </a:p>
          <a:p>
            <a:pPr marL="1144588" marR="0" lvl="4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Quicker adjustment of processes or training based upon trends </a:t>
            </a:r>
          </a:p>
          <a:p>
            <a:pPr marL="1144588" marR="0" lvl="4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More immediate corrective actions yield more efficient change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83E0689-C018-4B9A-BA5B-113B3B4C1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138" y="432000"/>
            <a:ext cx="4200508" cy="53710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5CBFF82-767A-43FA-8635-7DD08F879B33}"/>
              </a:ext>
            </a:extLst>
          </p:cNvPr>
          <p:cNvSpPr/>
          <p:nvPr/>
        </p:nvSpPr>
        <p:spPr>
          <a:xfrm>
            <a:off x="7813964" y="2013527"/>
            <a:ext cx="360218" cy="138546"/>
          </a:xfrm>
          <a:prstGeom prst="rect">
            <a:avLst/>
          </a:prstGeom>
          <a:solidFill>
            <a:srgbClr val="FF6E00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9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Medical device levitating">
            <a:extLst>
              <a:ext uri="{FF2B5EF4-FFF2-40B4-BE49-F238E27FC236}">
                <a16:creationId xmlns="" xmlns:a16="http://schemas.microsoft.com/office/drawing/2014/main" id="{C675E008-A5DF-4639-84DF-6071C1580B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362AC071-0624-430C-AEB0-AD3EBFC1C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276" y="2170948"/>
            <a:ext cx="3863221" cy="1258052"/>
          </a:xfrm>
        </p:spPr>
        <p:txBody>
          <a:bodyPr/>
          <a:lstStyle/>
          <a:p>
            <a:r>
              <a:rPr lang="en-ZA" dirty="0"/>
              <a:t>Accountability &amp; Communication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F606456-BEB8-424C-8C7C-E9B311D7C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8276" y="3852023"/>
            <a:ext cx="3863221" cy="1415429"/>
          </a:xfrm>
        </p:spPr>
        <p:txBody>
          <a:bodyPr/>
          <a:lstStyle/>
          <a:p>
            <a:r>
              <a:rPr lang="en-ZA" noProof="1"/>
              <a:t>Data without analysis and accountability is useless.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0ECAF6-7AD8-46EC-81DA-3C36BD285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92"/>
          <a:stretch/>
        </p:blipFill>
        <p:spPr>
          <a:xfrm>
            <a:off x="-1052053" y="947451"/>
            <a:ext cx="6755941" cy="432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6C316BF-26DD-4E99-B71D-69293A413863}"/>
              </a:ext>
            </a:extLst>
          </p:cNvPr>
          <p:cNvSpPr/>
          <p:nvPr/>
        </p:nvSpPr>
        <p:spPr>
          <a:xfrm>
            <a:off x="-637309" y="1339273"/>
            <a:ext cx="341745" cy="166254"/>
          </a:xfrm>
          <a:prstGeom prst="rect">
            <a:avLst/>
          </a:prstGeom>
          <a:solidFill>
            <a:srgbClr val="CFD8DC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420953C-1DE4-4C58-9BBC-399CFEDA75CC}"/>
              </a:ext>
            </a:extLst>
          </p:cNvPr>
          <p:cNvSpPr/>
          <p:nvPr/>
        </p:nvSpPr>
        <p:spPr>
          <a:xfrm>
            <a:off x="415636" y="1671782"/>
            <a:ext cx="369455" cy="1754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B558411-8156-44C7-89E8-B98F295FDCD0}"/>
              </a:ext>
            </a:extLst>
          </p:cNvPr>
          <p:cNvSpPr/>
          <p:nvPr/>
        </p:nvSpPr>
        <p:spPr>
          <a:xfrm>
            <a:off x="1025236" y="3428999"/>
            <a:ext cx="452581" cy="2101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D15C760-EFD8-4ABE-8FF1-D96D654DA338}"/>
              </a:ext>
            </a:extLst>
          </p:cNvPr>
          <p:cNvSpPr/>
          <p:nvPr/>
        </p:nvSpPr>
        <p:spPr>
          <a:xfrm>
            <a:off x="-1052945" y="5101198"/>
            <a:ext cx="3158836" cy="16625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4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A5C402-087E-4EBA-B4EF-CAFB42B8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Visibility drives accountability. Must be easy to achieve….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256325-639F-4286-A6E2-56D44C375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98" y="911225"/>
            <a:ext cx="10676003" cy="600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40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Industry common problems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="" xmlns:a16="http://schemas.microsoft.com/office/drawing/2014/main" id="{0862D5A2-3177-4CD0-A5E8-FBE3E93BBA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040557"/>
              </p:ext>
            </p:extLst>
          </p:nvPr>
        </p:nvGraphicFramePr>
        <p:xfrm>
          <a:off x="480484" y="1051984"/>
          <a:ext cx="11275483" cy="5190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090704C-F028-4197-A506-1E9164C2AA7D}"/>
              </a:ext>
            </a:extLst>
          </p:cNvPr>
          <p:cNvSpPr txBox="1"/>
          <p:nvPr/>
        </p:nvSpPr>
        <p:spPr>
          <a:xfrm>
            <a:off x="1765992" y="6093324"/>
            <a:ext cx="70991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i="1" dirty="0"/>
              <a:t>From: LNS Research, “</a:t>
            </a:r>
            <a:r>
              <a:rPr lang="en-US" sz="1333" dirty="0"/>
              <a:t>Elevate the Value of EHS Management”, </a:t>
            </a:r>
            <a:r>
              <a:rPr lang="en-US" sz="1333" i="1" dirty="0" err="1"/>
              <a:t>Bussey</a:t>
            </a:r>
            <a:r>
              <a:rPr lang="en-US" sz="1333" i="1" dirty="0"/>
              <a:t>, P, 2017</a:t>
            </a:r>
          </a:p>
        </p:txBody>
      </p:sp>
    </p:spTree>
    <p:extLst>
      <p:ext uri="{BB962C8B-B14F-4D97-AF65-F5344CB8AC3E}">
        <p14:creationId xmlns:p14="http://schemas.microsoft.com/office/powerpoint/2010/main" val="3347698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EHS Leadership challenges are….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090704C-F028-4197-A506-1E9164C2AA7D}"/>
              </a:ext>
            </a:extLst>
          </p:cNvPr>
          <p:cNvSpPr txBox="1"/>
          <p:nvPr/>
        </p:nvSpPr>
        <p:spPr>
          <a:xfrm>
            <a:off x="1765992" y="6093324"/>
            <a:ext cx="70991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i="1" dirty="0"/>
              <a:t>From: LNS Research, “</a:t>
            </a:r>
            <a:r>
              <a:rPr lang="en-US" sz="1333" dirty="0"/>
              <a:t>Elevate the Value of EHS Management”, </a:t>
            </a:r>
            <a:r>
              <a:rPr lang="en-US" sz="1333" i="1" dirty="0" err="1"/>
              <a:t>Bussey</a:t>
            </a:r>
            <a:r>
              <a:rPr lang="en-US" sz="1333" i="1" dirty="0"/>
              <a:t>, P, 2017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="" xmlns:a16="http://schemas.microsoft.com/office/drawing/2014/main" id="{918D6D26-F2E6-45E1-8B4E-A3DB663FD1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750403"/>
              </p:ext>
            </p:extLst>
          </p:nvPr>
        </p:nvGraphicFramePr>
        <p:xfrm>
          <a:off x="480484" y="1051984"/>
          <a:ext cx="11275483" cy="5190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0096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F2339A-568A-4205-8CE1-3C0F55D5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EHS Management Solution 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F701F74-8E7A-4611-B481-0C913CECDC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16</a:t>
            </a:fld>
            <a:endParaRPr lang="en-US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="" xmlns:a16="http://schemas.microsoft.com/office/drawing/2014/main" id="{95953F22-2754-445D-B762-6AE8F23FC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2536" y="863999"/>
            <a:ext cx="6054412" cy="58743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B08922F3-315B-4320-86C6-A87FE73FFBFD}"/>
              </a:ext>
            </a:extLst>
          </p:cNvPr>
          <p:cNvSpPr txBox="1">
            <a:spLocks/>
          </p:cNvSpPr>
          <p:nvPr/>
        </p:nvSpPr>
        <p:spPr>
          <a:xfrm>
            <a:off x="7043348" y="5107710"/>
            <a:ext cx="4523342" cy="7739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200" b="1" kern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Verdantix Report, June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62269A-56F2-42A3-A5F0-93A48907560A}"/>
              </a:ext>
            </a:extLst>
          </p:cNvPr>
          <p:cNvSpPr txBox="1"/>
          <p:nvPr/>
        </p:nvSpPr>
        <p:spPr>
          <a:xfrm>
            <a:off x="542532" y="2136338"/>
            <a:ext cx="49250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Outline your goals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Outline your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Designate the “Driver” of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Evaluate at least three software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Consider flexibility of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62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9513B8E-BE7A-486A-9F5A-9FEE77C9ED2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sz="3600" noProof="1">
                <a:solidFill>
                  <a:srgbClr val="C00000"/>
                </a:solidFill>
              </a:rPr>
              <a:t>CHANGE CAN HAPPEN </a:t>
            </a:r>
          </a:p>
          <a:p>
            <a:pPr lvl="1"/>
            <a:r>
              <a:rPr lang="en-ZA" noProof="1"/>
              <a:t>Start with priorities first – to gain management approval, develop financial KPIs tied to investment of EHS Management Software.</a:t>
            </a:r>
          </a:p>
          <a:p>
            <a:pPr lvl="1"/>
            <a:r>
              <a:rPr lang="en-ZA" noProof="1"/>
              <a:t>Communicate, communicate, communicate</a:t>
            </a:r>
          </a:p>
          <a:p>
            <a:pPr lvl="1"/>
            <a:r>
              <a:rPr lang="en-ZA" noProof="1"/>
              <a:t>Continuouly improvement – revisit results annually and revise KPIs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28DBCB88-247D-49E4-8FCA-2BC56F1AE0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Placeholder 10" descr="Stethoscope ">
            <a:extLst>
              <a:ext uri="{FF2B5EF4-FFF2-40B4-BE49-F238E27FC236}">
                <a16:creationId xmlns="" xmlns:a16="http://schemas.microsoft.com/office/drawing/2014/main" id="{70AAE794-2F38-416E-B928-BB5474A812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DF5E3BD5-1051-4A50-9F18-DFC536C0E08E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n-ZA" dirty="0"/>
              <a:t>More than software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EC56582A-55F9-4B18-95E7-DD8795CF21B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8778240" y="3708115"/>
            <a:ext cx="2944450" cy="1415429"/>
          </a:xfrm>
        </p:spPr>
        <p:txBody>
          <a:bodyPr/>
          <a:lstStyle/>
          <a:p>
            <a:r>
              <a:rPr lang="en-ZA" dirty="0"/>
              <a:t>Change can only come with a combination of tools, analysis, accountability and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3190245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ZA" dirty="0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37530160-A714-49C8-85A0-932553905B4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ZA" noProof="1"/>
              <a:t>Tresa Adair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82CA365-4170-41B8-B4B3-7A2FA6DBD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/>
        <p:txBody>
          <a:bodyPr/>
          <a:lstStyle/>
          <a:p>
            <a:r>
              <a:rPr lang="en-ZA" dirty="0"/>
              <a:t>501.663.8800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5739431-ADAD-416E-818C-4B616D2870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/>
        <p:txBody>
          <a:bodyPr/>
          <a:lstStyle/>
          <a:p>
            <a:r>
              <a:rPr lang="en-ZA" dirty="0"/>
              <a:t>Tresa.adair@harborenv.com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2258B848-99A6-4681-9D22-50069C0BDE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r>
              <a:rPr lang="en-ZA" dirty="0"/>
              <a:t>www.harborenv.com</a:t>
            </a:r>
          </a:p>
        </p:txBody>
      </p:sp>
      <p:pic>
        <p:nvPicPr>
          <p:cNvPr id="12" name="Graphic 11" descr="User" title="Icon - Presenter Name">
            <a:extLst>
              <a:ext uri="{FF2B5EF4-FFF2-40B4-BE49-F238E27FC236}">
                <a16:creationId xmlns="" xmlns:a16="http://schemas.microsoft.com/office/drawing/2014/main" id="{3FD34FCD-807B-4BBC-8AFE-2162CCE29B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301465" y="3884812"/>
            <a:ext cx="218900" cy="218900"/>
          </a:xfrm>
          <a:prstGeom prst="rect">
            <a:avLst/>
          </a:prstGeom>
        </p:spPr>
      </p:pic>
      <p:pic>
        <p:nvPicPr>
          <p:cNvPr id="14" name="Graphic 13" descr="Smart Phone" title="Icon - Presenter Phone Number">
            <a:extLst>
              <a:ext uri="{FF2B5EF4-FFF2-40B4-BE49-F238E27FC236}">
                <a16:creationId xmlns="" xmlns:a16="http://schemas.microsoft.com/office/drawing/2014/main" id="{E51263B5-564A-401A-810D-0896F97EF0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11301465" y="4293572"/>
            <a:ext cx="218900" cy="218900"/>
          </a:xfrm>
          <a:prstGeom prst="rect">
            <a:avLst/>
          </a:prstGeom>
        </p:spPr>
      </p:pic>
      <p:pic>
        <p:nvPicPr>
          <p:cNvPr id="13" name="Graphic 12" descr="Envelope" title="Icon Presenter Email">
            <a:extLst>
              <a:ext uri="{FF2B5EF4-FFF2-40B4-BE49-F238E27FC236}">
                <a16:creationId xmlns="" xmlns:a16="http://schemas.microsoft.com/office/drawing/2014/main" id="{A24A1417-AE3F-44AE-98EB-3E6ADA1E20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1301465" y="4661290"/>
            <a:ext cx="218900" cy="218900"/>
          </a:xfrm>
          <a:prstGeom prst="rect">
            <a:avLst/>
          </a:prstGeom>
        </p:spPr>
      </p:pic>
      <p:pic>
        <p:nvPicPr>
          <p:cNvPr id="15" name="Graphic 14" descr="Link">
            <a:extLst>
              <a:ext uri="{FF2B5EF4-FFF2-40B4-BE49-F238E27FC236}">
                <a16:creationId xmlns="" xmlns:a16="http://schemas.microsoft.com/office/drawing/2014/main" id="{0161B5EF-405A-4DEA-8E00-0A6A7B71F7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 bwMode="gray">
          <a:xfrm>
            <a:off x="11284606" y="5029008"/>
            <a:ext cx="244786" cy="244786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="" xmlns:a16="http://schemas.microsoft.com/office/drawing/2014/main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>
                <a:solidFill>
                  <a:srgbClr val="002060"/>
                </a:solidFill>
              </a:rPr>
              <a:t>Tresa Adair – VP Systems &amp; Marketing</a:t>
            </a:r>
            <a:endParaRPr lang="en-ZA" noProof="1">
              <a:solidFill>
                <a:srgbClr val="002060"/>
              </a:solidFill>
            </a:endParaRPr>
          </a:p>
          <a:p>
            <a:pPr lvl="1"/>
            <a:r>
              <a:rPr lang="en-ZA" noProof="1"/>
              <a:t>Systems Implementation over past seven years</a:t>
            </a:r>
          </a:p>
          <a:p>
            <a:pPr lvl="1"/>
            <a:r>
              <a:rPr lang="en-ZA" noProof="1"/>
              <a:t>Custom solutions </a:t>
            </a:r>
          </a:p>
          <a:p>
            <a:pPr lvl="1"/>
            <a:r>
              <a:rPr lang="en-ZA" noProof="1"/>
              <a:t>Off-the-shelf modular systems</a:t>
            </a:r>
          </a:p>
          <a:p>
            <a:pPr lvl="1"/>
            <a:r>
              <a:rPr lang="en-ZA" noProof="1"/>
              <a:t>Communication planning &amp; implementation</a:t>
            </a:r>
            <a:endParaRPr lang="en-ZA" dirty="0"/>
          </a:p>
        </p:txBody>
      </p:sp>
      <p:pic>
        <p:nvPicPr>
          <p:cNvPr id="12" name="Picture Placeholder 11" descr="Laptop">
            <a:extLst>
              <a:ext uri="{FF2B5EF4-FFF2-40B4-BE49-F238E27FC236}">
                <a16:creationId xmlns="" xmlns:a16="http://schemas.microsoft.com/office/drawing/2014/main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n-ZA" dirty="0"/>
              <a:t>About Us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35241" y="3708115"/>
            <a:ext cx="4087450" cy="1415429"/>
          </a:xfrm>
        </p:spPr>
        <p:txBody>
          <a:bodyPr/>
          <a:lstStyle/>
          <a:p>
            <a:r>
              <a:rPr lang="en-ZA" dirty="0"/>
              <a:t>Environmental, Safety and Engineering consulting firm</a:t>
            </a:r>
            <a:endParaRPr lang="en-ZA" noProof="1"/>
          </a:p>
        </p:txBody>
      </p:sp>
      <p:pic>
        <p:nvPicPr>
          <p:cNvPr id="7" name="Picture 6" descr="A close up of a light&#10;&#10;Description generated with high confidence">
            <a:extLst>
              <a:ext uri="{FF2B5EF4-FFF2-40B4-BE49-F238E27FC236}">
                <a16:creationId xmlns="" xmlns:a16="http://schemas.microsoft.com/office/drawing/2014/main" id="{9D8C3BD3-50F2-476C-BCBF-0FD738677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32" y="2604655"/>
            <a:ext cx="2814341" cy="8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2DD2BC0-6F29-4B4F-8D61-2DCF6D2E8E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6BC79-E173-4D70-AEF0-BF88FF79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Next 30 minutes to include: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8708851-00FC-470A-B9BD-38C51B1BE5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B67B645E-C5E5-4727-B977-D372A0AA71D9}" type="slidenum">
              <a:rPr lang="en-US" sz="900">
                <a:solidFill>
                  <a:srgbClr val="898989"/>
                </a:solidFill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900">
              <a:solidFill>
                <a:srgbClr val="898989"/>
              </a:solidFill>
            </a:endParaRPr>
          </a:p>
        </p:txBody>
      </p:sp>
      <p:graphicFrame>
        <p:nvGraphicFramePr>
          <p:cNvPr id="6" name="TextBox 3">
            <a:extLst>
              <a:ext uri="{FF2B5EF4-FFF2-40B4-BE49-F238E27FC236}">
                <a16:creationId xmlns="" xmlns:a16="http://schemas.microsoft.com/office/drawing/2014/main" id="{F6E96F3A-3D92-478F-B150-4388DBBD3C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58653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541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DE7120-F578-47F0-9F50-45DE71F71D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Food Industry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9180720-EA7C-41B7-AF97-8DADE4EBE9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Protein Powders, Supplements, Nutritional Bars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83AA27D-5248-48F2-8D14-9609D27051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Employees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2441351A-E9B2-44BE-956B-95DEB5ED97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Includes office &amp; manufacturing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B16A096-E28B-4658-ADE6-88973C4D88B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Manufacturing Sites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0C002005-0615-466C-B2E5-873A371B13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924849" y="4991513"/>
            <a:ext cx="1620000" cy="720000"/>
          </a:xfrm>
        </p:spPr>
        <p:txBody>
          <a:bodyPr/>
          <a:lstStyle/>
          <a:p>
            <a:r>
              <a:rPr lang="en-US" dirty="0"/>
              <a:t>Illinois, Florida, SC, United Kingdom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BFDBFC5-5B52-406D-A160-FB5B2F5D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48" y="570190"/>
            <a:ext cx="11329200" cy="432000"/>
          </a:xfrm>
        </p:spPr>
        <p:txBody>
          <a:bodyPr/>
          <a:lstStyle/>
          <a:p>
            <a:r>
              <a:rPr lang="en-US" sz="6000" dirty="0"/>
              <a:t>CASE STUDY - 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63CB3CE-0747-4296-AB15-A29BD5CABD65}"/>
              </a:ext>
            </a:extLst>
          </p:cNvPr>
          <p:cNvSpPr txBox="1"/>
          <p:nvPr/>
        </p:nvSpPr>
        <p:spPr>
          <a:xfrm>
            <a:off x="8341149" y="2340926"/>
            <a:ext cx="109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7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101DA1-D5BC-4E5B-829A-5D19FB7DF323}"/>
              </a:ext>
            </a:extLst>
          </p:cNvPr>
          <p:cNvSpPr txBox="1"/>
          <p:nvPr/>
        </p:nvSpPr>
        <p:spPr>
          <a:xfrm>
            <a:off x="5041900" y="2741036"/>
            <a:ext cx="212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2,500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66F977E-1D62-48BA-A95B-F228783455CE}"/>
              </a:ext>
            </a:extLst>
          </p:cNvPr>
          <p:cNvSpPr txBox="1"/>
          <p:nvPr/>
        </p:nvSpPr>
        <p:spPr>
          <a:xfrm>
            <a:off x="2815007" y="5421426"/>
            <a:ext cx="9807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>
                    <a:lumMod val="85000"/>
                  </a:schemeClr>
                </a:solidFill>
              </a:rPr>
              <a:t>MANUFACTURING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F4982B-05F6-49D4-8D01-D4830AFB997C}"/>
              </a:ext>
            </a:extLst>
          </p:cNvPr>
          <p:cNvSpPr txBox="1"/>
          <p:nvPr/>
        </p:nvSpPr>
        <p:spPr>
          <a:xfrm>
            <a:off x="2815007" y="2890922"/>
            <a:ext cx="118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PROTEIN</a:t>
            </a:r>
          </a:p>
        </p:txBody>
      </p:sp>
    </p:spTree>
    <p:extLst>
      <p:ext uri="{BB962C8B-B14F-4D97-AF65-F5344CB8AC3E}">
        <p14:creationId xmlns:p14="http://schemas.microsoft.com/office/powerpoint/2010/main" val="223622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B6638D4-E453-4BC4-A3A0-F3C51852BC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ZA" dirty="0"/>
              <a:t>High Injury Rates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BC44B71-63BE-418A-A82A-6440202620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5254" y="4628470"/>
            <a:ext cx="1620000" cy="720000"/>
          </a:xfrm>
        </p:spPr>
        <p:txBody>
          <a:bodyPr/>
          <a:lstStyle/>
          <a:p>
            <a:r>
              <a:rPr lang="en-ZA" noProof="1"/>
              <a:t>Policies deficient and injuries increasing</a:t>
            </a:r>
          </a:p>
          <a:p>
            <a:endParaRPr lang="en-ZA" dirty="0"/>
          </a:p>
        </p:txBody>
      </p:sp>
      <p:pic>
        <p:nvPicPr>
          <p:cNvPr id="43" name="Picture Placeholder 42" descr="Coins">
            <a:extLst>
              <a:ext uri="{FF2B5EF4-FFF2-40B4-BE49-F238E27FC236}">
                <a16:creationId xmlns="" xmlns:a16="http://schemas.microsoft.com/office/drawing/2014/main" id="{869A15CA-3DF8-417D-B9D8-F994D15851BB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CEFFF724-CE30-4C63-A086-DF05C2777E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ZA" dirty="0"/>
              <a:t>Budget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AA64044E-682B-419B-AB70-118D0597C64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26113" y="4628470"/>
            <a:ext cx="1620000" cy="720000"/>
          </a:xfrm>
        </p:spPr>
        <p:txBody>
          <a:bodyPr/>
          <a:lstStyle/>
          <a:p>
            <a:r>
              <a:rPr lang="en-ZA" noProof="1"/>
              <a:t>One EHS Professional, limited budget for future assistance</a:t>
            </a:r>
          </a:p>
          <a:p>
            <a:endParaRPr lang="en-ZA" dirty="0"/>
          </a:p>
        </p:txBody>
      </p:sp>
      <p:pic>
        <p:nvPicPr>
          <p:cNvPr id="45" name="Picture Placeholder 44" descr="Handshake">
            <a:extLst>
              <a:ext uri="{FF2B5EF4-FFF2-40B4-BE49-F238E27FC236}">
                <a16:creationId xmlns="" xmlns:a16="http://schemas.microsoft.com/office/drawing/2014/main" id="{D18F8380-4F68-4979-BEC0-C897519AD437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F2739695-B49F-491F-9573-F501246A7F4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ZA" dirty="0"/>
              <a:t>Management Support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9357458-973E-473B-B43E-428D949A39C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256972" y="4628469"/>
            <a:ext cx="1620000" cy="1144257"/>
          </a:xfrm>
        </p:spPr>
        <p:txBody>
          <a:bodyPr/>
          <a:lstStyle/>
          <a:p>
            <a:r>
              <a:rPr lang="en-ZA" noProof="1"/>
              <a:t>On surface committed, but, limited when funds are requested and time for training</a:t>
            </a:r>
          </a:p>
          <a:p>
            <a:endParaRPr lang="en-ZA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4C4406D0-E93A-4D4A-882C-3D100622979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ZA" dirty="0"/>
              <a:t>Tools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820792B4-5A57-43A7-8C75-3B4261EE86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387831" y="4628470"/>
            <a:ext cx="1620000" cy="720000"/>
          </a:xfrm>
        </p:spPr>
        <p:txBody>
          <a:bodyPr/>
          <a:lstStyle/>
          <a:p>
            <a:r>
              <a:rPr lang="en-ZA" dirty="0"/>
              <a:t>Excel based tracking or none at all</a:t>
            </a:r>
            <a:endParaRPr lang="en-ZA" noProof="1"/>
          </a:p>
          <a:p>
            <a:endParaRPr lang="en-ZA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48350F0-9CCA-4F7C-98E8-BC7969FD39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ZA" dirty="0"/>
              <a:t>Communication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4FD8E4F9-1B84-4707-95BE-9EC53D7ACB9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518689" y="4628470"/>
            <a:ext cx="1620000" cy="720000"/>
          </a:xfrm>
        </p:spPr>
        <p:txBody>
          <a:bodyPr/>
          <a:lstStyle/>
          <a:p>
            <a:r>
              <a:rPr lang="en-ZA" dirty="0"/>
              <a:t>Limited visibility to challenges</a:t>
            </a:r>
            <a:endParaRPr lang="en-ZA" noProof="1"/>
          </a:p>
          <a:p>
            <a:endParaRPr lang="en-ZA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="" xmlns:a16="http://schemas.microsoft.com/office/drawing/2014/main" id="{E612258B-809C-4937-88CC-45880B3C8264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02" y="874330"/>
            <a:ext cx="10765346" cy="432000"/>
          </a:xfrm>
        </p:spPr>
        <p:txBody>
          <a:bodyPr/>
          <a:lstStyle/>
          <a:p>
            <a:r>
              <a:rPr lang="en-ZA" sz="5400" dirty="0"/>
              <a:t>The Challenge</a:t>
            </a:r>
          </a:p>
        </p:txBody>
      </p:sp>
      <p:pic>
        <p:nvPicPr>
          <p:cNvPr id="7" name="Picture 6" descr="A sign on the side of a building&#10;&#10;Description generated with high confidence">
            <a:extLst>
              <a:ext uri="{FF2B5EF4-FFF2-40B4-BE49-F238E27FC236}">
                <a16:creationId xmlns="" xmlns:a16="http://schemas.microsoft.com/office/drawing/2014/main" id="{35924B99-E8B6-49D1-AAE9-4AE43EB9CC3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6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4357" y="2743467"/>
            <a:ext cx="621793" cy="621793"/>
          </a:xfrm>
          <a:prstGeom prst="rect">
            <a:avLst/>
          </a:prstGeom>
        </p:spPr>
      </p:pic>
      <p:pic>
        <p:nvPicPr>
          <p:cNvPr id="22" name="Graphic 21" descr="Radio microphone">
            <a:extLst>
              <a:ext uri="{FF2B5EF4-FFF2-40B4-BE49-F238E27FC236}">
                <a16:creationId xmlns="" xmlns:a16="http://schemas.microsoft.com/office/drawing/2014/main" id="{311C4398-0DB0-4A30-B5D8-ED49DB19A6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17794" y="2686531"/>
            <a:ext cx="678729" cy="67872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3AC5A307-FF3F-47E0-870B-8E4D07981D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34812" y="2646885"/>
            <a:ext cx="772910" cy="7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89256EF6-3CDE-4ADE-8753-BF5040E3C65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ZA" dirty="0"/>
              <a:t>Tie tools needed for change to benefit to company</a:t>
            </a:r>
            <a:endParaRPr lang="en-ZA" noProof="1"/>
          </a:p>
          <a:p>
            <a:endParaRPr lang="en-ZA" dirty="0"/>
          </a:p>
        </p:txBody>
      </p:sp>
      <p:pic>
        <p:nvPicPr>
          <p:cNvPr id="27" name="Picture Placeholder 26" descr="Teacher">
            <a:extLst>
              <a:ext uri="{FF2B5EF4-FFF2-40B4-BE49-F238E27FC236}">
                <a16:creationId xmlns="" xmlns:a16="http://schemas.microsoft.com/office/drawing/2014/main" id="{EF145220-68FE-4BC3-8DF6-074CABEAC097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D5F34C1-576F-4BF7-8C9C-D507F213AE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ZA" dirty="0"/>
              <a:t>Prioritize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FBE93992-F65E-48D7-971D-FA51E969BE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ZA" noProof="1"/>
              <a:t>Identify High Priority Items, then map out short term and long-term plan</a:t>
            </a:r>
          </a:p>
          <a:p>
            <a:endParaRPr lang="en-ZA" dirty="0"/>
          </a:p>
        </p:txBody>
      </p:sp>
      <p:pic>
        <p:nvPicPr>
          <p:cNvPr id="29" name="Picture Placeholder 28" descr="Lecturer">
            <a:extLst>
              <a:ext uri="{FF2B5EF4-FFF2-40B4-BE49-F238E27FC236}">
                <a16:creationId xmlns="" xmlns:a16="http://schemas.microsoft.com/office/drawing/2014/main" id="{344FCB42-636B-4918-8866-D50ACA206D8C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8CB0B4A0-79F2-4CB5-BBB6-FEEBD84652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ZA" dirty="0"/>
              <a:t>Authorize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66810F29-B4A6-4A97-903D-F931D52ACA7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ZA" dirty="0"/>
              <a:t>Gain Management Support</a:t>
            </a:r>
            <a:endParaRPr lang="en-ZA" noProof="1"/>
          </a:p>
          <a:p>
            <a:endParaRPr lang="en-ZA" dirty="0"/>
          </a:p>
        </p:txBody>
      </p:sp>
      <p:pic>
        <p:nvPicPr>
          <p:cNvPr id="31" name="Picture Placeholder 30" descr="Coins">
            <a:extLst>
              <a:ext uri="{FF2B5EF4-FFF2-40B4-BE49-F238E27FC236}">
                <a16:creationId xmlns="" xmlns:a16="http://schemas.microsoft.com/office/drawing/2014/main" id="{A1AA205C-54CC-4A28-9B43-520D5A97DD74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68053976-DF5A-4CE2-94FB-5F70C906426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ZA" dirty="0"/>
              <a:t>Monetize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87C2AC9A-0FD0-4DA8-99B4-C440A1D15DA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n-ZA" dirty="0"/>
              <a:t>Solution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F28FED25-4DDC-4D72-A54E-3E227B42031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ZA" dirty="0"/>
              <a:t>Tools are useless without a well planned strategy</a:t>
            </a:r>
            <a:endParaRPr lang="en-ZA" noProof="1"/>
          </a:p>
        </p:txBody>
      </p:sp>
      <p:sp>
        <p:nvSpPr>
          <p:cNvPr id="88" name="Slide Number Placeholder 87">
            <a:extLst>
              <a:ext uri="{FF2B5EF4-FFF2-40B4-BE49-F238E27FC236}">
                <a16:creationId xmlns="" xmlns:a16="http://schemas.microsoft.com/office/drawing/2014/main" id="{FAFF03E5-FC39-4375-8BD9-53A0FD781CB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28948" y="6385422"/>
            <a:ext cx="288000" cy="288000"/>
          </a:xfrm>
        </p:spPr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B457BC-9A11-46EE-9C7F-E6DEDECBD75A}"/>
              </a:ext>
            </a:extLst>
          </p:cNvPr>
          <p:cNvSpPr txBox="1"/>
          <p:nvPr/>
        </p:nvSpPr>
        <p:spPr>
          <a:xfrm>
            <a:off x="431800" y="419100"/>
            <a:ext cx="566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STRATEGY FIRST</a:t>
            </a:r>
          </a:p>
        </p:txBody>
      </p:sp>
    </p:spTree>
    <p:extLst>
      <p:ext uri="{BB962C8B-B14F-4D97-AF65-F5344CB8AC3E}">
        <p14:creationId xmlns:p14="http://schemas.microsoft.com/office/powerpoint/2010/main" val="337845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4F76F11-9F32-449A-BBA0-59F9BEB413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Year Two &amp;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C9275A-1D47-4DF8-BE44-6F97C563391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Year 4 to present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753B14-F6EA-47EF-A2D5-B23ED6D459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Year 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3B91515-C604-434D-A1F1-3F4BE2EF25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86252" y="2205688"/>
            <a:ext cx="2811618" cy="1440000"/>
          </a:xfrm>
        </p:spPr>
        <p:txBody>
          <a:bodyPr/>
          <a:lstStyle/>
          <a:p>
            <a:r>
              <a:rPr lang="en-US" sz="5400" dirty="0"/>
              <a:t>Decrease</a:t>
            </a:r>
            <a:br>
              <a:rPr lang="en-US" sz="5400" dirty="0"/>
            </a:br>
            <a:r>
              <a:rPr lang="en-US" sz="5400" dirty="0"/>
              <a:t>Claims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E51CE629-D24C-4EAE-98D6-6B9FDE0B7CE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sz="2800" dirty="0"/>
              <a:t>Accountability &amp; Real Culture Change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31AC38A6-F83B-49AD-BB8C-1F9275F234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94490" y="4123497"/>
            <a:ext cx="1980000" cy="72000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Deploy to wider group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Training and more training (investigations, RCA, CA’s)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Visibility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7CABC3A-0AC5-4D11-890C-55464D1A0B3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2800" dirty="0"/>
              <a:t>Continuous Evaluation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826E3530-8687-492F-B04C-B6B937F07F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88478" y="4126494"/>
            <a:ext cx="2335544" cy="72000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Re-evaluate KPIs each year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Communication of Critical cases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Alignment of global policies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3F5BB9AE-DB77-4B56-87E9-5A3902F0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Priorities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4922B9B1-F602-4D2E-BF2D-4BE9F0D42DB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84B883-1AC1-4707-983A-B50E3469A05D}"/>
              </a:ext>
            </a:extLst>
          </p:cNvPr>
          <p:cNvSpPr txBox="1"/>
          <p:nvPr/>
        </p:nvSpPr>
        <p:spPr>
          <a:xfrm>
            <a:off x="1866900" y="4243333"/>
            <a:ext cx="2537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Set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Identify Tools required </a:t>
            </a:r>
          </a:p>
        </p:txBody>
      </p:sp>
    </p:spTree>
    <p:extLst>
      <p:ext uri="{BB962C8B-B14F-4D97-AF65-F5344CB8AC3E}">
        <p14:creationId xmlns:p14="http://schemas.microsoft.com/office/powerpoint/2010/main" val="122747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26317F6-E1FE-4976-979A-960525564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3200" b="1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2B5794-BF70-487A-850D-D5109A0B6E4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1999" y="2327420"/>
            <a:ext cx="4793144" cy="3751918"/>
          </a:xfrm>
          <a:noFill/>
          <a:ln>
            <a:noFill/>
          </a:ln>
        </p:spPr>
        <p:txBody>
          <a:bodyPr/>
          <a:lstStyle/>
          <a:p>
            <a:r>
              <a:rPr lang="en-US" dirty="0"/>
              <a:t>Not supported by IT at the time</a:t>
            </a:r>
          </a:p>
          <a:p>
            <a:r>
              <a:rPr lang="en-US" dirty="0"/>
              <a:t>Perception by Supervisors as “just another system and box to check”</a:t>
            </a:r>
          </a:p>
          <a:p>
            <a:r>
              <a:rPr lang="en-US" dirty="0"/>
              <a:t>Mobile version not yet purchased, still capturing via paper and then inputting data</a:t>
            </a:r>
          </a:p>
          <a:p>
            <a:r>
              <a:rPr lang="en-US" dirty="0"/>
              <a:t>Continual Training – resource heavy requirement</a:t>
            </a:r>
          </a:p>
          <a:p>
            <a:r>
              <a:rPr lang="en-US" dirty="0"/>
              <a:t>SMEs – large % amount of time spent in first year development of Intelex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DCE9592-3FC7-4276-B72C-334AE3507B3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99833" y="1747780"/>
            <a:ext cx="4078996" cy="720000"/>
          </a:xfrm>
        </p:spPr>
        <p:txBody>
          <a:bodyPr/>
          <a:lstStyle/>
          <a:p>
            <a:pPr algn="l"/>
            <a:r>
              <a:rPr lang="en-US" sz="3200" b="1" dirty="0"/>
              <a:t>Benefits Year One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35022F9-B4BA-4D12-9873-E845699811F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9833" y="2327420"/>
            <a:ext cx="5275385" cy="3631338"/>
          </a:xfrm>
          <a:noFill/>
          <a:ln>
            <a:noFill/>
          </a:ln>
        </p:spPr>
        <p:txBody>
          <a:bodyPr/>
          <a:lstStyle/>
          <a:p>
            <a:r>
              <a:rPr lang="en-US" dirty="0"/>
              <a:t>Internal Audit Requirements Achieved</a:t>
            </a:r>
          </a:p>
          <a:p>
            <a:r>
              <a:rPr lang="en-US" dirty="0"/>
              <a:t>Capturing incident data &amp; ability to report easily</a:t>
            </a:r>
          </a:p>
          <a:p>
            <a:r>
              <a:rPr lang="en-US" dirty="0"/>
              <a:t>Identifying gaps in employee EHS training</a:t>
            </a:r>
          </a:p>
          <a:p>
            <a:r>
              <a:rPr lang="en-US" dirty="0"/>
              <a:t>Opened Communication Channel between Management and Supervisors</a:t>
            </a:r>
          </a:p>
          <a:p>
            <a:r>
              <a:rPr lang="en-US" dirty="0"/>
              <a:t>Ability to develop and track KPIs efficiently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94036A69-7E88-49BB-A0BE-0DFD238A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Year Case Study - First Year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2C3CDD9-8045-4327-8BC9-7EABFA16021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08D756A-570D-4289-93B2-5667BE7AFC4B}"/>
              </a:ext>
            </a:extLst>
          </p:cNvPr>
          <p:cNvSpPr/>
          <p:nvPr/>
        </p:nvSpPr>
        <p:spPr>
          <a:xfrm>
            <a:off x="5516545" y="5017279"/>
            <a:ext cx="6772589" cy="1062059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4DA6DC5-029E-49BF-B3E3-AA3783A25FA6}"/>
              </a:ext>
            </a:extLst>
          </p:cNvPr>
          <p:cNvSpPr txBox="1"/>
          <p:nvPr/>
        </p:nvSpPr>
        <p:spPr>
          <a:xfrm>
            <a:off x="5596932" y="5164853"/>
            <a:ext cx="479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Systems implemented:  </a:t>
            </a:r>
            <a:r>
              <a:rPr lang="en-US" dirty="0">
                <a:solidFill>
                  <a:schemeClr val="bg1"/>
                </a:solidFill>
              </a:rPr>
              <a:t>Incident Management, Audits and Document Control</a:t>
            </a:r>
          </a:p>
        </p:txBody>
      </p:sp>
    </p:spTree>
    <p:extLst>
      <p:ext uri="{BB962C8B-B14F-4D97-AF65-F5344CB8AC3E}">
        <p14:creationId xmlns:p14="http://schemas.microsoft.com/office/powerpoint/2010/main" val="128912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26317F6-E1FE-4976-979A-960525564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3200" b="1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2B5794-BF70-487A-850D-D5109A0B6E4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1999" y="2327420"/>
            <a:ext cx="4793144" cy="3751918"/>
          </a:xfrm>
          <a:noFill/>
          <a:ln>
            <a:noFill/>
          </a:ln>
        </p:spPr>
        <p:txBody>
          <a:bodyPr/>
          <a:lstStyle/>
          <a:p>
            <a:r>
              <a:rPr lang="en-US" dirty="0"/>
              <a:t>Manual maintenance of Employee Data – Temporary employees/Archiving</a:t>
            </a:r>
          </a:p>
          <a:p>
            <a:r>
              <a:rPr lang="en-US" dirty="0"/>
              <a:t>Refine Dashboards &amp; Reports</a:t>
            </a:r>
          </a:p>
          <a:p>
            <a:r>
              <a:rPr lang="en-US" dirty="0"/>
              <a:t>Continual Training – refine class led training sessions and develop interactive Training courses for new hires</a:t>
            </a:r>
          </a:p>
          <a:p>
            <a:r>
              <a:rPr lang="en-US" dirty="0"/>
              <a:t>Rollout of new modules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DCE9592-3FC7-4276-B72C-334AE3507B3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99833" y="936000"/>
            <a:ext cx="4078996" cy="720000"/>
          </a:xfrm>
        </p:spPr>
        <p:txBody>
          <a:bodyPr/>
          <a:lstStyle/>
          <a:p>
            <a:pPr algn="l"/>
            <a:r>
              <a:rPr lang="en-US" sz="3200" b="1" dirty="0"/>
              <a:t>Benefits Year 2 &amp; 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35022F9-B4BA-4D12-9873-E845699811F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9833" y="1459728"/>
            <a:ext cx="5275385" cy="3631338"/>
          </a:xfrm>
          <a:noFill/>
          <a:ln>
            <a:noFill/>
          </a:ln>
        </p:spPr>
        <p:txBody>
          <a:bodyPr/>
          <a:lstStyle/>
          <a:p>
            <a:r>
              <a:rPr lang="en-US" dirty="0"/>
              <a:t>Improved Internal Audit Results (GRMS)</a:t>
            </a:r>
          </a:p>
          <a:p>
            <a:r>
              <a:rPr lang="en-US" dirty="0"/>
              <a:t>Plant Managers utilizing tool to drive compliance from top down</a:t>
            </a:r>
          </a:p>
          <a:p>
            <a:r>
              <a:rPr lang="en-US" dirty="0"/>
              <a:t>Significant $ Decrease in Claims</a:t>
            </a:r>
          </a:p>
          <a:p>
            <a:r>
              <a:rPr lang="en-US" dirty="0"/>
              <a:t>Significant Decrease in TRIR &amp; LTCs</a:t>
            </a:r>
          </a:p>
          <a:p>
            <a:r>
              <a:rPr lang="en-US" dirty="0"/>
              <a:t>Employee engagement increased; more teams formed </a:t>
            </a:r>
          </a:p>
          <a:p>
            <a:r>
              <a:rPr lang="en-US" dirty="0"/>
              <a:t>Trend Analysis Reports tracked to all levels (shift, dept, type of incident)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94036A69-7E88-49BB-A0BE-0DFD238A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Year Case Study – Year 2 &amp; 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2C3CDD9-8045-4327-8BC9-7EABFA16021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08D756A-570D-4289-93B2-5667BE7AFC4B}"/>
              </a:ext>
            </a:extLst>
          </p:cNvPr>
          <p:cNvSpPr/>
          <p:nvPr/>
        </p:nvSpPr>
        <p:spPr>
          <a:xfrm>
            <a:off x="5596932" y="5003782"/>
            <a:ext cx="6772589" cy="1062059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4DA6DC5-029E-49BF-B3E3-AA3783A25FA6}"/>
              </a:ext>
            </a:extLst>
          </p:cNvPr>
          <p:cNvSpPr txBox="1"/>
          <p:nvPr/>
        </p:nvSpPr>
        <p:spPr>
          <a:xfrm>
            <a:off x="5727561" y="5073146"/>
            <a:ext cx="4793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Systems implemented:  </a:t>
            </a:r>
            <a:r>
              <a:rPr lang="en-US" dirty="0">
                <a:solidFill>
                  <a:schemeClr val="bg1"/>
                </a:solidFill>
              </a:rPr>
              <a:t>Occupational Health, JSA (Risk Assessments), Legal &amp; Other Requirements, Inspections</a:t>
            </a:r>
          </a:p>
        </p:txBody>
      </p:sp>
    </p:spTree>
    <p:extLst>
      <p:ext uri="{BB962C8B-B14F-4D97-AF65-F5344CB8AC3E}">
        <p14:creationId xmlns:p14="http://schemas.microsoft.com/office/powerpoint/2010/main" val="2083501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Contoso BG  Pitch Deck_SB - v4" id="{B4102299-0AE8-4B6D-9217-FDD7E8440BE7}" vid="{C9129DCB-E556-49D1-B1C1-E90E01296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6F9DDD-282A-43E9-BFE4-D33DFFFD0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B97A58-017B-407D-9B26-277921821F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FCFEE3-59F5-490C-AC74-047FF9F6A8FC}">
  <ds:schemaRefs>
    <ds:schemaRef ds:uri="http://purl.org/dc/terms/"/>
    <ds:schemaRef ds:uri="http://schemas.microsoft.com/office/2006/metadata/properties"/>
    <ds:schemaRef ds:uri="16c05727-aa75-4e4a-9b5f-8a80a1165891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</Words>
  <Application>Microsoft Office PowerPoint</Application>
  <PresentationFormat>Custom</PresentationFormat>
  <Paragraphs>155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Systems &amp; Lasting Change</vt:lpstr>
      <vt:lpstr>About Us</vt:lpstr>
      <vt:lpstr>Next 30 minutes to include:</vt:lpstr>
      <vt:lpstr>CASE STUDY - Background</vt:lpstr>
      <vt:lpstr>The Challenge</vt:lpstr>
      <vt:lpstr>Solution</vt:lpstr>
      <vt:lpstr>Priorities</vt:lpstr>
      <vt:lpstr>Five Year Case Study - First Year</vt:lpstr>
      <vt:lpstr>Five Year Case Study – Year 2 &amp; 3</vt:lpstr>
      <vt:lpstr>Five Year Case Study – Year 4 to present</vt:lpstr>
      <vt:lpstr>Results</vt:lpstr>
      <vt:lpstr>Accountability &amp; Communication</vt:lpstr>
      <vt:lpstr>Visibility drives accountability. Must be easy to achieve….</vt:lpstr>
      <vt:lpstr>Industry common problems</vt:lpstr>
      <vt:lpstr>EHS Leadership challenges are….</vt:lpstr>
      <vt:lpstr>EHS Management Solution Options</vt:lpstr>
      <vt:lpstr>More than software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2018-10-04T02:05:41Z</dcterms:created>
  <dcterms:modified xsi:type="dcterms:W3CDTF">2018-10-18T13:57:42Z</dcterms:modified>
</cp:coreProperties>
</file>